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65" r:id="rId5"/>
    <p:sldId id="310" r:id="rId6"/>
    <p:sldId id="311" r:id="rId7"/>
    <p:sldId id="313" r:id="rId8"/>
    <p:sldId id="312" r:id="rId9"/>
    <p:sldId id="314" r:id="rId10"/>
    <p:sldId id="315" r:id="rId11"/>
    <p:sldId id="317" r:id="rId12"/>
    <p:sldId id="320" r:id="rId13"/>
    <p:sldId id="321" r:id="rId14"/>
    <p:sldId id="322" r:id="rId15"/>
    <p:sldId id="323" r:id="rId16"/>
    <p:sldId id="324" r:id="rId17"/>
    <p:sldId id="318" r:id="rId18"/>
    <p:sldId id="319" r:id="rId19"/>
  </p:sldIdLst>
  <p:sldSz cx="12188825" cy="6858000"/>
  <p:notesSz cx="6858000" cy="9144000"/>
  <p:custDataLst>
    <p:tags r:id="rId22"/>
  </p:custDataLst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9" autoAdjust="0"/>
  </p:normalViewPr>
  <p:slideViewPr>
    <p:cSldViewPr showGuides="1">
      <p:cViewPr varScale="1">
        <p:scale>
          <a:sx n="86" d="100"/>
          <a:sy n="86" d="100"/>
        </p:scale>
        <p:origin x="562" y="7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77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868A5074-CE0D-4554-A997-CC9160940530}" type="datetime1">
              <a:rPr lang="ru-RU" smtClean="0"/>
              <a:pPr algn="r" rtl="0"/>
              <a:t>22.06.2022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ru-RU" smtClean="0"/>
              <a:pPr algn="r" rtl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4AE0CC78-488A-4892-9E55-EA2E7FA7AD95}" type="datetime1">
              <a:rPr lang="ru-RU" smtClean="0"/>
              <a:pPr/>
              <a:t>22.06.2022</a:t>
            </a:fld>
            <a:endParaRPr lang="ru-RU" dirty="0"/>
          </a:p>
        </p:txBody>
      </p:sp>
      <p:sp>
        <p:nvSpPr>
          <p:cNvPr id="4" name="Образ слайда 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dirty="0"/>
          </a:p>
        </p:txBody>
      </p:sp>
      <p:sp>
        <p:nvSpPr>
          <p:cNvPr id="5" name="Заполнитель заметок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6" name="Заполнитель нижне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A680347-8CB2-4BC6-9CD2-ABDD556782DE}" type="datetime1">
              <a:rPr lang="ru-RU" smtClean="0"/>
              <a:pPr/>
              <a:t>22.06.2022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9032FF7-F906-4C17-885C-6356C5B13C33}" type="datetime1">
              <a:rPr lang="ru-RU" smtClean="0"/>
              <a:pPr/>
              <a:t>22.06.2022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E08C5DC-7690-41E4-921F-0CCD86F95B69}" type="datetime1">
              <a:rPr lang="ru-RU" smtClean="0"/>
              <a:pPr/>
              <a:t>22.06.2022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175A814-E90F-481F-9D66-10F3829730B9}" type="datetime1">
              <a:rPr lang="ru-RU" smtClean="0"/>
              <a:pPr/>
              <a:t>22.06.2022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ru-RU" dirty="0"/>
              <a:t>​</a:t>
            </a:r>
            <a:fld id="{37209019-E585-49FC-B62B-4F8E88B75BBF}" type="datetime1">
              <a:rPr lang="ru-RU" smtClean="0"/>
              <a:pPr/>
              <a:t>22.06.2022</a:t>
            </a:fld>
            <a:r>
              <a:rPr lang="ru-RU" dirty="0"/>
              <a:t>​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9553319-FCD4-4339-95E3-CA608CFF30E2}" type="datetime1">
              <a:rPr lang="ru-RU" smtClean="0"/>
              <a:pPr/>
              <a:t>22.06.2022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EE4BD36-0D92-42E0-A6BC-3DE49444FD88}" type="datetime1">
              <a:rPr lang="ru-RU" smtClean="0"/>
              <a:pPr/>
              <a:t>22.06.2022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3AA0470-602E-4818-A25C-047C8515CFC6}" type="datetime1">
              <a:rPr lang="ru-RU" smtClean="0"/>
              <a:pPr/>
              <a:t>22.06.2022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B9837FC-FBB6-4C6B-A6BE-B70FBC32743C}" type="datetime1">
              <a:rPr lang="ru-RU" smtClean="0"/>
              <a:pPr/>
              <a:t>22.06.2022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DD946C2-3993-4E07-A8EC-429B93E58A31}" type="datetime1">
              <a:rPr lang="ru-RU" smtClean="0"/>
              <a:pPr/>
              <a:t>22.06.2022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заголовка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5FE10-96C7-4D4D-AAC7-3367C5776B31}" type="datetime1">
              <a:rPr lang="ru-RU" smtClean="0"/>
              <a:pPr/>
              <a:t>22.06.2022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 2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9205662" cy="2895600"/>
          </a:xfrm>
        </p:spPr>
        <p:txBody>
          <a:bodyPr rtlCol="0"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 sz="5400" dirty="0"/>
              <a:t>Final project:</a:t>
            </a:r>
            <a:br>
              <a:rPr lang="en-US" sz="5400" dirty="0"/>
            </a:br>
            <a:r>
              <a:rPr lang="en-US" sz="5400" dirty="0"/>
              <a:t>CI/CD pipeline Spring </a:t>
            </a:r>
            <a:r>
              <a:rPr lang="en-US" sz="5400" dirty="0" err="1"/>
              <a:t>Petclinic</a:t>
            </a:r>
            <a:endParaRPr lang="ru-RU" sz="5400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788640"/>
          </a:xfrm>
        </p:spPr>
        <p:txBody>
          <a:bodyPr rtlCol="0"/>
          <a:lstStyle/>
          <a:p>
            <a:pPr rtl="0"/>
            <a:r>
              <a:rPr lang="en-US" dirty="0"/>
              <a:t>Valery Yurchenko,</a:t>
            </a:r>
          </a:p>
          <a:p>
            <a:r>
              <a:rPr lang="en-US" dirty="0"/>
              <a:t>EPAM DevOps external course</a:t>
            </a:r>
          </a:p>
          <a:p>
            <a:pPr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FD3B94-7C13-4DDF-A5ED-C6151EE0CC2A}"/>
              </a:ext>
            </a:extLst>
          </p:cNvPr>
          <p:cNvSpPr txBox="1"/>
          <p:nvPr/>
        </p:nvSpPr>
        <p:spPr>
          <a:xfrm>
            <a:off x="117748" y="44624"/>
            <a:ext cx="3009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Ansible </a:t>
            </a:r>
            <a:r>
              <a:rPr lang="en-US" sz="2400" dirty="0" err="1"/>
              <a:t>Playbook.yml</a:t>
            </a:r>
            <a:r>
              <a:rPr lang="en-US" sz="2400" dirty="0"/>
              <a:t>:</a:t>
            </a:r>
            <a:endParaRPr lang="ru-RU" sz="2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CBC310-676C-482A-AF03-1F458CAF7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35" y="506289"/>
            <a:ext cx="11408155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60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FD3B94-7C13-4DDF-A5ED-C6151EE0CC2A}"/>
              </a:ext>
            </a:extLst>
          </p:cNvPr>
          <p:cNvSpPr txBox="1"/>
          <p:nvPr/>
        </p:nvSpPr>
        <p:spPr>
          <a:xfrm>
            <a:off x="117748" y="44624"/>
            <a:ext cx="3009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Ansible </a:t>
            </a:r>
            <a:r>
              <a:rPr lang="en-US" sz="2400" dirty="0" err="1"/>
              <a:t>Playbook.yml</a:t>
            </a:r>
            <a:r>
              <a:rPr lang="en-US" sz="2400" dirty="0"/>
              <a:t>:</a:t>
            </a:r>
            <a:endParaRPr lang="ru-RU" sz="2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EBDE58-5EB2-4C4C-8864-F86D20961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35" y="506289"/>
            <a:ext cx="11408155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1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FD3B94-7C13-4DDF-A5ED-C6151EE0CC2A}"/>
              </a:ext>
            </a:extLst>
          </p:cNvPr>
          <p:cNvSpPr txBox="1"/>
          <p:nvPr/>
        </p:nvSpPr>
        <p:spPr>
          <a:xfrm>
            <a:off x="117748" y="44624"/>
            <a:ext cx="3009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Ansible </a:t>
            </a:r>
            <a:r>
              <a:rPr lang="en-US" sz="2400" dirty="0" err="1"/>
              <a:t>Playbook.yml</a:t>
            </a:r>
            <a:r>
              <a:rPr lang="en-US" sz="2400" dirty="0"/>
              <a:t>:</a:t>
            </a: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7D8B3A-484E-40F1-80D4-8FE4A57CA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35" y="531803"/>
            <a:ext cx="11408155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1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FD3B94-7C13-4DDF-A5ED-C6151EE0CC2A}"/>
              </a:ext>
            </a:extLst>
          </p:cNvPr>
          <p:cNvSpPr txBox="1"/>
          <p:nvPr/>
        </p:nvSpPr>
        <p:spPr>
          <a:xfrm>
            <a:off x="117748" y="44624"/>
            <a:ext cx="2683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Ansible </a:t>
            </a:r>
            <a:r>
              <a:rPr lang="en-US" sz="2400" dirty="0" err="1"/>
              <a:t>Ansible.cfg</a:t>
            </a:r>
            <a:r>
              <a:rPr lang="en-US" sz="2400" dirty="0"/>
              <a:t>:</a:t>
            </a: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8D1CA0-5C03-4B3C-8CE1-2636D4042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35" y="609060"/>
            <a:ext cx="11408154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4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11012" y="2605472"/>
            <a:ext cx="4966800" cy="1647056"/>
          </a:xfrm>
        </p:spPr>
        <p:txBody>
          <a:bodyPr rtlCol="0"/>
          <a:lstStyle/>
          <a:p>
            <a:pPr algn="ctr"/>
            <a:r>
              <a:rPr lang="ru" sz="5400" b="1" dirty="0">
                <a:latin typeface="+mn-lt"/>
              </a:rPr>
              <a:t>Live demonstration</a:t>
            </a:r>
            <a:endParaRPr lang="ru-RU" sz="54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6513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2313992" y="2312876"/>
            <a:ext cx="7560840" cy="2232248"/>
          </a:xfrm>
        </p:spPr>
        <p:txBody>
          <a:bodyPr rtlCol="0">
            <a:noAutofit/>
          </a:bodyPr>
          <a:lstStyle/>
          <a:p>
            <a:pPr algn="ctr"/>
            <a:r>
              <a:rPr lang="en-US" sz="6000" b="1" dirty="0">
                <a:latin typeface="Maven Pro" panose="020B0604020202020204" charset="0"/>
              </a:rPr>
              <a:t>Thank you for your attention!</a:t>
            </a:r>
            <a:endParaRPr lang="ru-RU" sz="6000" b="1" dirty="0"/>
          </a:p>
        </p:txBody>
      </p:sp>
    </p:spTree>
    <p:extLst>
      <p:ext uri="{BB962C8B-B14F-4D97-AF65-F5344CB8AC3E}">
        <p14:creationId xmlns:p14="http://schemas.microsoft.com/office/powerpoint/2010/main" val="110850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522413" y="1196752"/>
            <a:ext cx="9144001" cy="555848"/>
          </a:xfrm>
        </p:spPr>
        <p:txBody>
          <a:bodyPr rtlCol="0">
            <a:normAutofit fontScale="90000"/>
          </a:bodyPr>
          <a:lstStyle/>
          <a:p>
            <a:r>
              <a:rPr lang="en-US" dirty="0"/>
              <a:t>Let me to tell some facts about myself: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9976620-CC92-459F-A2E6-504E0093D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806" y="3645024"/>
            <a:ext cx="2508019" cy="3212976"/>
          </a:xfrm>
          <a:prstGeom prst="rect">
            <a:avLst/>
          </a:prstGeom>
        </p:spPr>
      </p:pic>
      <p:sp>
        <p:nvSpPr>
          <p:cNvPr id="14" name="Объект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r>
              <a:rPr lang="en-US" dirty="0"/>
              <a:t>I am 36</a:t>
            </a:r>
          </a:p>
          <a:p>
            <a:r>
              <a:rPr lang="en-US" dirty="0"/>
              <a:t>I am from Ops: System Administrator / Support Engineer (Windows, GNU/Linux) 15+ years / Head of IT Department at </a:t>
            </a:r>
            <a:r>
              <a:rPr lang="en-US" dirty="0" err="1"/>
              <a:t>Matrapac</a:t>
            </a:r>
            <a:r>
              <a:rPr lang="en-US" dirty="0"/>
              <a:t> Ukraine.</a:t>
            </a:r>
            <a:endParaRPr lang="ru-RU" dirty="0"/>
          </a:p>
          <a:p>
            <a:r>
              <a:rPr lang="en-US" dirty="0"/>
              <a:t>My goal is to upgrade my skills and start to work as System Engineer with EPAM.</a:t>
            </a:r>
            <a:r>
              <a:rPr lang="ru-RU" dirty="0"/>
              <a:t> </a:t>
            </a:r>
          </a:p>
          <a:p>
            <a:r>
              <a:rPr lang="en-US" dirty="0"/>
              <a:t>I like System Engineering and System thinking and believe that system practices make our world better place.</a:t>
            </a: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Объект 13">
            <a:extLst>
              <a:ext uri="{FF2B5EF4-FFF2-40B4-BE49-F238E27FC236}">
                <a16:creationId xmlns:a16="http://schemas.microsoft.com/office/drawing/2014/main" id="{DEB3DF91-D81A-4B32-B27F-754877C85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773" y="260649"/>
            <a:ext cx="11305256" cy="5544616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+mj-lt"/>
              </a:rPr>
              <a:t>What is my motivation?</a:t>
            </a:r>
          </a:p>
          <a:p>
            <a:pPr marL="285750" indent="-285750"/>
            <a:r>
              <a:rPr lang="en-US" sz="2000" i="1" dirty="0"/>
              <a:t>This is my first CI/CD project, who teaches me, how it works.</a:t>
            </a:r>
          </a:p>
          <a:p>
            <a:r>
              <a:rPr lang="en-US" sz="2000" dirty="0"/>
              <a:t>In process of creating of this project I get many knowledge (subjectively) in tools, what I used.</a:t>
            </a:r>
          </a:p>
          <a:p>
            <a:pPr marL="0" indent="0">
              <a:buNone/>
            </a:pPr>
            <a:r>
              <a:rPr lang="en-US" sz="2000" b="1" dirty="0">
                <a:latin typeface="+mj-lt"/>
              </a:rPr>
              <a:t>Relevance:</a:t>
            </a:r>
          </a:p>
          <a:p>
            <a:pPr marL="285750" indent="-285750"/>
            <a:r>
              <a:rPr lang="en-US" sz="2000" dirty="0"/>
              <a:t>My method is relevant, because it allows in a short time and with the least effort on the part of a software developer to organize the assembly of the artifact from the source code and the delivery of the artifact to the testing and staging environment.</a:t>
            </a:r>
          </a:p>
          <a:p>
            <a:pPr marL="0" indent="0">
              <a:buNone/>
            </a:pPr>
            <a:r>
              <a:rPr lang="en-US" sz="2000" b="1" dirty="0">
                <a:latin typeface="+mj-lt"/>
              </a:rPr>
              <a:t>Goals:</a:t>
            </a:r>
            <a:endParaRPr lang="en-US" sz="2000" dirty="0">
              <a:latin typeface="+mj-lt"/>
            </a:endParaRPr>
          </a:p>
          <a:p>
            <a:pPr marL="285750" indent="-285750"/>
            <a:r>
              <a:rPr lang="en-US" sz="2000" dirty="0"/>
              <a:t>Automation</a:t>
            </a:r>
          </a:p>
          <a:p>
            <a:pPr marL="285750" indent="-285750"/>
            <a:r>
              <a:rPr lang="en-US" sz="2000" dirty="0"/>
              <a:t>Reducing the entry threshold</a:t>
            </a:r>
          </a:p>
          <a:p>
            <a:pPr marL="285750" indent="-285750"/>
            <a:r>
              <a:rPr lang="en-US" sz="2000" dirty="0"/>
              <a:t>Savings</a:t>
            </a:r>
            <a:endParaRPr lang="ru-RU" sz="2000" dirty="0"/>
          </a:p>
          <a:p>
            <a:pPr marL="285750" indent="-285750"/>
            <a:r>
              <a:rPr lang="en-US" sz="2000" dirty="0"/>
              <a:t>Security</a:t>
            </a:r>
            <a:endParaRPr lang="ru-RU" sz="2000" dirty="0"/>
          </a:p>
          <a:p>
            <a:pPr marL="285750" indent="-285750"/>
            <a:endParaRPr lang="en-US" dirty="0"/>
          </a:p>
          <a:p>
            <a:pPr marL="285750" indent="-285750"/>
            <a:endParaRPr lang="ru-R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 rtlCol="0"/>
          <a:lstStyle/>
          <a:p>
            <a:r>
              <a:rPr lang="en-US" dirty="0"/>
              <a:t>Selected technology stack: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522413" y="1556792"/>
            <a:ext cx="8550071" cy="4476327"/>
          </a:xfrm>
        </p:spPr>
        <p:txBody>
          <a:bodyPr rtlCol="0">
            <a:normAutofit/>
          </a:bodyPr>
          <a:lstStyle/>
          <a:p>
            <a:r>
              <a:rPr lang="en-US" dirty="0"/>
              <a:t>GNU/Linux</a:t>
            </a:r>
          </a:p>
          <a:p>
            <a:r>
              <a:rPr lang="en-US" dirty="0"/>
              <a:t>GitHub</a:t>
            </a:r>
          </a:p>
          <a:p>
            <a:r>
              <a:rPr lang="en-US" dirty="0"/>
              <a:t>Jenkins</a:t>
            </a:r>
            <a:endParaRPr lang="ru-RU" dirty="0"/>
          </a:p>
          <a:p>
            <a:r>
              <a:rPr lang="en-US" dirty="0"/>
              <a:t>Ansible </a:t>
            </a:r>
          </a:p>
          <a:p>
            <a:r>
              <a:rPr lang="en-US" dirty="0"/>
              <a:t>Docker </a:t>
            </a:r>
          </a:p>
          <a:p>
            <a:r>
              <a:rPr lang="en-US" dirty="0"/>
              <a:t>Terraform</a:t>
            </a:r>
          </a:p>
          <a:p>
            <a:r>
              <a:rPr lang="en-US" dirty="0"/>
              <a:t>AWS</a:t>
            </a:r>
            <a:endParaRPr lang="ru-RU" dirty="0"/>
          </a:p>
          <a:p>
            <a:r>
              <a:rPr lang="en-US" dirty="0"/>
              <a:t>Telegram</a:t>
            </a:r>
          </a:p>
        </p:txBody>
      </p:sp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62099" y="150951"/>
            <a:ext cx="4491376" cy="457200"/>
          </a:xfrm>
        </p:spPr>
        <p:txBody>
          <a:bodyPr rtlCol="0">
            <a:normAutofit fontScale="90000"/>
          </a:bodyPr>
          <a:lstStyle/>
          <a:p>
            <a:r>
              <a:rPr lang="en-US" b="1" dirty="0"/>
              <a:t>Scheme of my project:</a:t>
            </a:r>
            <a:endParaRPr lang="ru-RU" b="1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9627F5B-134B-476C-BE91-4CD722CB22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913" y="3178227"/>
            <a:ext cx="786497" cy="786497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499A6E3-E64E-483C-A9DE-42B767CC9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641" y="1944887"/>
            <a:ext cx="1265043" cy="660427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36966F2A-B30A-449D-A6CF-77D270C510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770" y="2007776"/>
            <a:ext cx="950482" cy="534647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584819D2-6448-4535-BFD7-8A5DB91C28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276" y="3162512"/>
            <a:ext cx="1166549" cy="583275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0A05A618-11C4-4A09-844F-8F005BE690B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048" y="5216903"/>
            <a:ext cx="550260" cy="55026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F0F3BD5E-FB17-4CC4-96AB-600AB4B85EE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235" y="4058389"/>
            <a:ext cx="779886" cy="779886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0D1A0753-3085-49A4-81B9-98A384DD107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632" y="1696573"/>
            <a:ext cx="1026454" cy="1026454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51BF8FB4-8BD2-49E1-A1F1-516CEBE6F0C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45" y="4722565"/>
            <a:ext cx="972589" cy="565427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24A962EC-05F5-4134-83C7-89BC27BE357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8" y="1944887"/>
            <a:ext cx="546299" cy="546299"/>
          </a:xfrm>
          <a:prstGeom prst="rect">
            <a:avLst/>
          </a:prstGeom>
        </p:spPr>
      </p:pic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4F33658A-74FD-46A5-AFBC-7EEAC6E9687D}"/>
              </a:ext>
            </a:extLst>
          </p:cNvPr>
          <p:cNvSpPr/>
          <p:nvPr/>
        </p:nvSpPr>
        <p:spPr>
          <a:xfrm>
            <a:off x="2393296" y="861032"/>
            <a:ext cx="7131703" cy="505018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B85062C4-BB6B-4B03-BAFE-C1515745FE4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946" y="304356"/>
            <a:ext cx="592762" cy="966542"/>
          </a:xfrm>
          <a:prstGeom prst="rect">
            <a:avLst/>
          </a:prstGeom>
        </p:spPr>
      </p:pic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D8B32568-76E7-4316-B949-DB4F04714BBB}"/>
              </a:ext>
            </a:extLst>
          </p:cNvPr>
          <p:cNvCxnSpPr/>
          <p:nvPr/>
        </p:nvCxnSpPr>
        <p:spPr>
          <a:xfrm flipH="1" flipV="1">
            <a:off x="676276" y="2542424"/>
            <a:ext cx="9792" cy="205490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AF818A6B-BEAE-4B1E-A430-617D81C25D97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1845940" y="2218037"/>
            <a:ext cx="92583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4751E7F4-9AA0-445C-9713-750600C82F1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255" y="1967231"/>
            <a:ext cx="523956" cy="523956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6F8A7ED0-BA30-47DB-819B-7D3CD189189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971" y="1967230"/>
            <a:ext cx="523956" cy="523956"/>
          </a:xfrm>
          <a:prstGeom prst="rect">
            <a:avLst/>
          </a:prstGeom>
        </p:spPr>
      </p:pic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58DBF65A-C015-4F8A-804B-1934CCDB02FF}"/>
              </a:ext>
            </a:extLst>
          </p:cNvPr>
          <p:cNvCxnSpPr>
            <a:endCxn id="51" idx="1"/>
          </p:cNvCxnSpPr>
          <p:nvPr/>
        </p:nvCxnSpPr>
        <p:spPr>
          <a:xfrm flipV="1">
            <a:off x="3314772" y="2229209"/>
            <a:ext cx="774483" cy="840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7CD1C303-152F-4D0B-9CB7-082ACDC4593D}"/>
              </a:ext>
            </a:extLst>
          </p:cNvPr>
          <p:cNvCxnSpPr/>
          <p:nvPr/>
        </p:nvCxnSpPr>
        <p:spPr>
          <a:xfrm flipV="1">
            <a:off x="4641268" y="2237611"/>
            <a:ext cx="774483" cy="840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68B64B2E-17D6-4977-A36B-4406BA6A9A8F}"/>
              </a:ext>
            </a:extLst>
          </p:cNvPr>
          <p:cNvCxnSpPr/>
          <p:nvPr/>
        </p:nvCxnSpPr>
        <p:spPr>
          <a:xfrm flipV="1">
            <a:off x="6013789" y="2228444"/>
            <a:ext cx="774483" cy="840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F16E7EAF-F393-4FE4-B8F1-23538FE4946E}"/>
              </a:ext>
            </a:extLst>
          </p:cNvPr>
          <p:cNvCxnSpPr/>
          <p:nvPr/>
        </p:nvCxnSpPr>
        <p:spPr>
          <a:xfrm flipV="1">
            <a:off x="7355745" y="2237611"/>
            <a:ext cx="774483" cy="840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51">
            <a:extLst>
              <a:ext uri="{FF2B5EF4-FFF2-40B4-BE49-F238E27FC236}">
                <a16:creationId xmlns:a16="http://schemas.microsoft.com/office/drawing/2014/main" id="{D0CF1CB3-8706-4F06-B6AB-67DDB9178B33}"/>
              </a:ext>
            </a:extLst>
          </p:cNvPr>
          <p:cNvCxnSpPr>
            <a:cxnSpLocks/>
          </p:cNvCxnSpPr>
          <p:nvPr/>
        </p:nvCxnSpPr>
        <p:spPr>
          <a:xfrm>
            <a:off x="8896900" y="2200243"/>
            <a:ext cx="1797258" cy="48186"/>
          </a:xfrm>
          <a:prstGeom prst="curvedConnector3">
            <a:avLst>
              <a:gd name="adj1" fmla="val 53458"/>
            </a:avLst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4439C439-1FCE-4D94-AF99-A6D7063099DB}"/>
              </a:ext>
            </a:extLst>
          </p:cNvPr>
          <p:cNvCxnSpPr/>
          <p:nvPr/>
        </p:nvCxnSpPr>
        <p:spPr>
          <a:xfrm>
            <a:off x="4089255" y="3454149"/>
            <a:ext cx="6940695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 стрелкой 58">
            <a:extLst>
              <a:ext uri="{FF2B5EF4-FFF2-40B4-BE49-F238E27FC236}">
                <a16:creationId xmlns:a16="http://schemas.microsoft.com/office/drawing/2014/main" id="{4B96422E-5F60-4AE4-89E6-DFBB8EE66C38}"/>
              </a:ext>
            </a:extLst>
          </p:cNvPr>
          <p:cNvCxnSpPr/>
          <p:nvPr/>
        </p:nvCxnSpPr>
        <p:spPr>
          <a:xfrm flipH="1" flipV="1">
            <a:off x="3314772" y="3651680"/>
            <a:ext cx="7715178" cy="1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 стрелкой 59">
            <a:extLst>
              <a:ext uri="{FF2B5EF4-FFF2-40B4-BE49-F238E27FC236}">
                <a16:creationId xmlns:a16="http://schemas.microsoft.com/office/drawing/2014/main" id="{B4E4CFB1-71A7-4CC7-92D3-087EBD1632C1}"/>
              </a:ext>
            </a:extLst>
          </p:cNvPr>
          <p:cNvCxnSpPr>
            <a:endCxn id="43" idx="0"/>
          </p:cNvCxnSpPr>
          <p:nvPr/>
        </p:nvCxnSpPr>
        <p:spPr>
          <a:xfrm>
            <a:off x="3141178" y="3716555"/>
            <a:ext cx="0" cy="3418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97D727BC-07EE-40CD-BEA8-D234F224E295}"/>
              </a:ext>
            </a:extLst>
          </p:cNvPr>
          <p:cNvCxnSpPr>
            <a:endCxn id="42" idx="0"/>
          </p:cNvCxnSpPr>
          <p:nvPr/>
        </p:nvCxnSpPr>
        <p:spPr>
          <a:xfrm>
            <a:off x="3141178" y="4838275"/>
            <a:ext cx="0" cy="37862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 стрелкой 70">
            <a:extLst>
              <a:ext uri="{FF2B5EF4-FFF2-40B4-BE49-F238E27FC236}">
                <a16:creationId xmlns:a16="http://schemas.microsoft.com/office/drawing/2014/main" id="{7B3AA45C-D49F-4830-BEA7-6D1708C7501A}"/>
              </a:ext>
            </a:extLst>
          </p:cNvPr>
          <p:cNvCxnSpPr>
            <a:endCxn id="21" idx="2"/>
          </p:cNvCxnSpPr>
          <p:nvPr/>
        </p:nvCxnSpPr>
        <p:spPr>
          <a:xfrm flipV="1">
            <a:off x="3531121" y="3964724"/>
            <a:ext cx="7775041" cy="374310"/>
          </a:xfrm>
          <a:prstGeom prst="curvedConnector2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 стрелкой 62">
            <a:extLst>
              <a:ext uri="{FF2B5EF4-FFF2-40B4-BE49-F238E27FC236}">
                <a16:creationId xmlns:a16="http://schemas.microsoft.com/office/drawing/2014/main" id="{15A64325-2C8D-4D3E-AAC0-F8E2C1B316A2}"/>
              </a:ext>
            </a:extLst>
          </p:cNvPr>
          <p:cNvCxnSpPr/>
          <p:nvPr/>
        </p:nvCxnSpPr>
        <p:spPr>
          <a:xfrm>
            <a:off x="11418403" y="2723027"/>
            <a:ext cx="0" cy="3418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 стрелкой 63">
            <a:extLst>
              <a:ext uri="{FF2B5EF4-FFF2-40B4-BE49-F238E27FC236}">
                <a16:creationId xmlns:a16="http://schemas.microsoft.com/office/drawing/2014/main" id="{3E926585-EBF7-4D4A-954D-474B6FC2DB62}"/>
              </a:ext>
            </a:extLst>
          </p:cNvPr>
          <p:cNvCxnSpPr/>
          <p:nvPr/>
        </p:nvCxnSpPr>
        <p:spPr>
          <a:xfrm flipV="1">
            <a:off x="11218705" y="2723027"/>
            <a:ext cx="0" cy="3418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 стрелкой 79">
            <a:extLst>
              <a:ext uri="{FF2B5EF4-FFF2-40B4-BE49-F238E27FC236}">
                <a16:creationId xmlns:a16="http://schemas.microsoft.com/office/drawing/2014/main" id="{9CB392ED-B0E8-4A65-B541-C0CEDE811AD3}"/>
              </a:ext>
            </a:extLst>
          </p:cNvPr>
          <p:cNvCxnSpPr>
            <a:stCxn id="42" idx="1"/>
          </p:cNvCxnSpPr>
          <p:nvPr/>
        </p:nvCxnSpPr>
        <p:spPr>
          <a:xfrm rot="10800000">
            <a:off x="1152444" y="5125533"/>
            <a:ext cx="1713605" cy="366500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29354299-6BA2-41F6-B370-FB2901E48F4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820" y="6002811"/>
            <a:ext cx="972589" cy="565427"/>
          </a:xfrm>
          <a:prstGeom prst="rect">
            <a:avLst/>
          </a:prstGeom>
        </p:spPr>
      </p:pic>
      <p:cxnSp>
        <p:nvCxnSpPr>
          <p:cNvPr id="67" name="Прямая со стрелкой 79">
            <a:extLst>
              <a:ext uri="{FF2B5EF4-FFF2-40B4-BE49-F238E27FC236}">
                <a16:creationId xmlns:a16="http://schemas.microsoft.com/office/drawing/2014/main" id="{C422C06A-BFCE-408C-876F-2E9EF97965D0}"/>
              </a:ext>
            </a:extLst>
          </p:cNvPr>
          <p:cNvCxnSpPr>
            <a:stCxn id="42" idx="1"/>
          </p:cNvCxnSpPr>
          <p:nvPr/>
        </p:nvCxnSpPr>
        <p:spPr>
          <a:xfrm rot="10800000" flipH="1" flipV="1">
            <a:off x="2866048" y="5492033"/>
            <a:ext cx="2257488" cy="874840"/>
          </a:xfrm>
          <a:prstGeom prst="curvedConnector3">
            <a:avLst>
              <a:gd name="adj1" fmla="val -1012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42BE150-61E3-4810-87D3-EBEEE2BFCB24}"/>
              </a:ext>
            </a:extLst>
          </p:cNvPr>
          <p:cNvSpPr txBox="1"/>
          <p:nvPr/>
        </p:nvSpPr>
        <p:spPr>
          <a:xfrm>
            <a:off x="773271" y="3391509"/>
            <a:ext cx="890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err="1"/>
              <a:t>Git</a:t>
            </a:r>
            <a:r>
              <a:rPr lang="en-US" sz="1200" b="1" dirty="0"/>
              <a:t> push</a:t>
            </a:r>
          </a:p>
          <a:p>
            <a:pPr algn="ctr"/>
            <a:r>
              <a:rPr lang="en-US" sz="1200" b="1" dirty="0"/>
              <a:t>from coder</a:t>
            </a:r>
            <a:endParaRPr lang="ru-RU" sz="1200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D5B84B3-4EB9-4616-9436-D3F3510417D2}"/>
              </a:ext>
            </a:extLst>
          </p:cNvPr>
          <p:cNvSpPr txBox="1"/>
          <p:nvPr/>
        </p:nvSpPr>
        <p:spPr>
          <a:xfrm>
            <a:off x="710577" y="2436450"/>
            <a:ext cx="1465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GitHub</a:t>
            </a:r>
          </a:p>
          <a:p>
            <a:pPr algn="ctr"/>
            <a:r>
              <a:rPr lang="en-US" sz="1200" b="1" dirty="0" err="1"/>
              <a:t>WebHook</a:t>
            </a:r>
            <a:r>
              <a:rPr lang="en-US" sz="1200" b="1" dirty="0"/>
              <a:t>/Poll SCM</a:t>
            </a:r>
            <a:endParaRPr lang="ru-RU" sz="1200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D4A8969-DE03-48DA-9B73-8438029F38B6}"/>
              </a:ext>
            </a:extLst>
          </p:cNvPr>
          <p:cNvSpPr txBox="1"/>
          <p:nvPr/>
        </p:nvSpPr>
        <p:spPr>
          <a:xfrm>
            <a:off x="2722376" y="1488365"/>
            <a:ext cx="616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Source</a:t>
            </a:r>
          </a:p>
          <a:p>
            <a:pPr algn="ctr"/>
            <a:r>
              <a:rPr lang="en-US" sz="1200" b="1" dirty="0"/>
              <a:t>Code</a:t>
            </a:r>
            <a:endParaRPr lang="ru-RU" sz="12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85AF37B-6058-4CFC-B63E-F7FFBA80D879}"/>
              </a:ext>
            </a:extLst>
          </p:cNvPr>
          <p:cNvSpPr txBox="1"/>
          <p:nvPr/>
        </p:nvSpPr>
        <p:spPr>
          <a:xfrm>
            <a:off x="4101044" y="1508459"/>
            <a:ext cx="505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Test</a:t>
            </a:r>
          </a:p>
          <a:p>
            <a:pPr algn="ctr"/>
            <a:r>
              <a:rPr lang="en-US" sz="1200" b="1" dirty="0"/>
              <a:t>Code</a:t>
            </a:r>
            <a:endParaRPr lang="ru-RU" sz="12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A492B12-D2AF-42A3-959A-1C62A3DB0205}"/>
              </a:ext>
            </a:extLst>
          </p:cNvPr>
          <p:cNvSpPr txBox="1"/>
          <p:nvPr/>
        </p:nvSpPr>
        <p:spPr>
          <a:xfrm>
            <a:off x="5384496" y="1500079"/>
            <a:ext cx="643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Build</a:t>
            </a:r>
          </a:p>
          <a:p>
            <a:pPr algn="ctr"/>
            <a:r>
              <a:rPr lang="en-US" sz="1200" b="1" dirty="0"/>
              <a:t>artifact</a:t>
            </a:r>
            <a:endParaRPr lang="ru-RU" sz="12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61A3AD6-9F95-4127-B100-B5F3AF962AD7}"/>
              </a:ext>
            </a:extLst>
          </p:cNvPr>
          <p:cNvSpPr txBox="1"/>
          <p:nvPr/>
        </p:nvSpPr>
        <p:spPr>
          <a:xfrm>
            <a:off x="6327099" y="1157044"/>
            <a:ext cx="1312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Send JAVA</a:t>
            </a:r>
          </a:p>
          <a:p>
            <a:pPr algn="ctr"/>
            <a:r>
              <a:rPr lang="en-US" sz="1200" b="1" dirty="0"/>
              <a:t>Artifact to Docker</a:t>
            </a:r>
            <a:br>
              <a:rPr lang="en-US" sz="1200" b="1" dirty="0"/>
            </a:br>
            <a:r>
              <a:rPr lang="en-US" sz="1200" b="1" dirty="0"/>
              <a:t>Image</a:t>
            </a:r>
            <a:endParaRPr lang="ru-RU" sz="12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0AAAF59-A6F0-47DD-9D26-AAE532FAC36B}"/>
              </a:ext>
            </a:extLst>
          </p:cNvPr>
          <p:cNvSpPr txBox="1"/>
          <p:nvPr/>
        </p:nvSpPr>
        <p:spPr>
          <a:xfrm>
            <a:off x="8207179" y="1547892"/>
            <a:ext cx="575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Build</a:t>
            </a:r>
          </a:p>
          <a:p>
            <a:pPr algn="ctr"/>
            <a:r>
              <a:rPr lang="en-US" sz="1200" b="1" dirty="0"/>
              <a:t>Image</a:t>
            </a:r>
            <a:endParaRPr lang="ru-RU" sz="12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8434D25-A189-497B-BC97-B7CC4936B165}"/>
              </a:ext>
            </a:extLst>
          </p:cNvPr>
          <p:cNvSpPr txBox="1"/>
          <p:nvPr/>
        </p:nvSpPr>
        <p:spPr>
          <a:xfrm>
            <a:off x="9605017" y="1396031"/>
            <a:ext cx="895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Push</a:t>
            </a:r>
          </a:p>
          <a:p>
            <a:pPr algn="ctr"/>
            <a:r>
              <a:rPr lang="en-US" sz="1200" b="1" dirty="0"/>
              <a:t>Image to</a:t>
            </a:r>
          </a:p>
          <a:p>
            <a:pPr algn="ctr"/>
            <a:r>
              <a:rPr lang="en-US" sz="1200" b="1" dirty="0" err="1"/>
              <a:t>DockerHub</a:t>
            </a:r>
            <a:endParaRPr lang="ru-RU" sz="1200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6A0F80B-FD50-4544-8BF6-E342F04267DC}"/>
              </a:ext>
            </a:extLst>
          </p:cNvPr>
          <p:cNvSpPr txBox="1"/>
          <p:nvPr/>
        </p:nvSpPr>
        <p:spPr>
          <a:xfrm>
            <a:off x="6157536" y="3194392"/>
            <a:ext cx="1411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Build EC2 instances</a:t>
            </a:r>
            <a:endParaRPr lang="ru-RU" sz="120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12D67A7-F41B-4583-873B-C8F4C2F30EC6}"/>
              </a:ext>
            </a:extLst>
          </p:cNvPr>
          <p:cNvSpPr txBox="1"/>
          <p:nvPr/>
        </p:nvSpPr>
        <p:spPr>
          <a:xfrm>
            <a:off x="5754071" y="3593662"/>
            <a:ext cx="2136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Get info for Terraform Outputs</a:t>
            </a:r>
          </a:p>
          <a:p>
            <a:pPr algn="ctr"/>
            <a:r>
              <a:rPr lang="en-US" sz="1200" b="1" dirty="0"/>
              <a:t>and write to variables</a:t>
            </a:r>
            <a:endParaRPr lang="ru-RU" sz="1200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895A511-1060-4FA1-BF16-331F2FA91E18}"/>
              </a:ext>
            </a:extLst>
          </p:cNvPr>
          <p:cNvSpPr txBox="1"/>
          <p:nvPr/>
        </p:nvSpPr>
        <p:spPr>
          <a:xfrm rot="21439877">
            <a:off x="7324415" y="4219685"/>
            <a:ext cx="1784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Configure instances and </a:t>
            </a:r>
          </a:p>
          <a:p>
            <a:pPr algn="ctr"/>
            <a:r>
              <a:rPr lang="en-US" sz="1200" b="1" dirty="0"/>
              <a:t>starting </a:t>
            </a:r>
            <a:r>
              <a:rPr lang="en-US" sz="1200" b="1" dirty="0" err="1"/>
              <a:t>docker</a:t>
            </a:r>
            <a:r>
              <a:rPr lang="en-US" sz="1200" b="1" dirty="0"/>
              <a:t> container</a:t>
            </a:r>
            <a:endParaRPr lang="ru-RU" sz="1200" b="1" dirty="0"/>
          </a:p>
        </p:txBody>
      </p:sp>
      <p:cxnSp>
        <p:nvCxnSpPr>
          <p:cNvPr id="79" name="Прямая со стрелкой 70">
            <a:extLst>
              <a:ext uri="{FF2B5EF4-FFF2-40B4-BE49-F238E27FC236}">
                <a16:creationId xmlns:a16="http://schemas.microsoft.com/office/drawing/2014/main" id="{4D02A42A-C2EE-46A6-ABAF-EB2737648AB8}"/>
              </a:ext>
            </a:extLst>
          </p:cNvPr>
          <p:cNvCxnSpPr/>
          <p:nvPr/>
        </p:nvCxnSpPr>
        <p:spPr>
          <a:xfrm flipH="1">
            <a:off x="3424622" y="4448332"/>
            <a:ext cx="114813" cy="1043701"/>
          </a:xfrm>
          <a:prstGeom prst="curvedConnector3">
            <a:avLst>
              <a:gd name="adj1" fmla="val -920867"/>
            </a:avLst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E299283-D536-42E0-ABE6-A829300061D8}"/>
              </a:ext>
            </a:extLst>
          </p:cNvPr>
          <p:cNvSpPr txBox="1"/>
          <p:nvPr/>
        </p:nvSpPr>
        <p:spPr>
          <a:xfrm>
            <a:off x="4613529" y="4675656"/>
            <a:ext cx="1798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Send message to team </a:t>
            </a:r>
          </a:p>
          <a:p>
            <a:pPr algn="ctr"/>
            <a:r>
              <a:rPr lang="en-US" sz="1200" b="1" dirty="0"/>
              <a:t>with addresses of servers</a:t>
            </a:r>
            <a:endParaRPr lang="ru-RU" sz="1200" b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72EA237-0F02-4D92-B09B-F0A1FE97A769}"/>
              </a:ext>
            </a:extLst>
          </p:cNvPr>
          <p:cNvSpPr txBox="1"/>
          <p:nvPr/>
        </p:nvSpPr>
        <p:spPr>
          <a:xfrm rot="454618">
            <a:off x="3431370" y="6240190"/>
            <a:ext cx="732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message</a:t>
            </a:r>
            <a:endParaRPr lang="ru-RU" sz="1200" b="1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D3E3077-2C3F-463C-B710-45D6DF0E3D11}"/>
              </a:ext>
            </a:extLst>
          </p:cNvPr>
          <p:cNvSpPr txBox="1"/>
          <p:nvPr/>
        </p:nvSpPr>
        <p:spPr>
          <a:xfrm rot="843720">
            <a:off x="1222145" y="5136227"/>
            <a:ext cx="9920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message</a:t>
            </a:r>
            <a:endParaRPr lang="ru-RU" sz="1200" b="1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14A7540-4551-4C4C-934F-D90865A02976}"/>
              </a:ext>
            </a:extLst>
          </p:cNvPr>
          <p:cNvSpPr txBox="1"/>
          <p:nvPr/>
        </p:nvSpPr>
        <p:spPr>
          <a:xfrm>
            <a:off x="10558375" y="2703986"/>
            <a:ext cx="630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Docker</a:t>
            </a:r>
          </a:p>
          <a:p>
            <a:pPr algn="ctr"/>
            <a:r>
              <a:rPr lang="en-US" sz="1200" b="1" dirty="0"/>
              <a:t>pull</a:t>
            </a:r>
            <a:endParaRPr lang="ru-RU" sz="1200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9E6F415-B65C-454E-9B8D-E358D891D6B6}"/>
              </a:ext>
            </a:extLst>
          </p:cNvPr>
          <p:cNvSpPr txBox="1"/>
          <p:nvPr/>
        </p:nvSpPr>
        <p:spPr>
          <a:xfrm>
            <a:off x="11447857" y="2693400"/>
            <a:ext cx="657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Getting</a:t>
            </a:r>
          </a:p>
          <a:p>
            <a:pPr algn="ctr"/>
            <a:r>
              <a:rPr lang="en-US" sz="1200" b="1" dirty="0"/>
              <a:t>image</a:t>
            </a:r>
            <a:endParaRPr lang="ru-RU" sz="1200" b="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2844329-FF66-4F1F-A7C1-0766AE923497}"/>
              </a:ext>
            </a:extLst>
          </p:cNvPr>
          <p:cNvSpPr txBox="1"/>
          <p:nvPr/>
        </p:nvSpPr>
        <p:spPr>
          <a:xfrm>
            <a:off x="258260" y="5274726"/>
            <a:ext cx="842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Developer</a:t>
            </a:r>
            <a:endParaRPr lang="ru-RU" sz="1200" b="1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BF69719-3622-46FA-B682-7621A9D144BB}"/>
              </a:ext>
            </a:extLst>
          </p:cNvPr>
          <p:cNvSpPr txBox="1"/>
          <p:nvPr/>
        </p:nvSpPr>
        <p:spPr>
          <a:xfrm>
            <a:off x="5188627" y="6521333"/>
            <a:ext cx="1313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DevOps  engineer</a:t>
            </a:r>
            <a:endParaRPr lang="ru-RU" sz="1200" b="1" dirty="0"/>
          </a:p>
        </p:txBody>
      </p:sp>
      <p:pic>
        <p:nvPicPr>
          <p:cNvPr id="87" name="Рисунок 86">
            <a:extLst>
              <a:ext uri="{FF2B5EF4-FFF2-40B4-BE49-F238E27FC236}">
                <a16:creationId xmlns:a16="http://schemas.microsoft.com/office/drawing/2014/main" id="{9418A16F-7D6F-4885-A1B8-CB4CDA4BBFF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8" y="4058389"/>
            <a:ext cx="779886" cy="779886"/>
          </a:xfrm>
          <a:prstGeom prst="rect">
            <a:avLst/>
          </a:prstGeom>
        </p:spPr>
      </p:pic>
      <p:pic>
        <p:nvPicPr>
          <p:cNvPr id="1026" name="Picture 2" descr="https://git-scm.com/images/logos/downloads/Git-Logo-1788C.png">
            <a:extLst>
              <a:ext uri="{FF2B5EF4-FFF2-40B4-BE49-F238E27FC236}">
                <a16:creationId xmlns:a16="http://schemas.microsoft.com/office/drawing/2014/main" id="{B628AE6B-BE5C-48DA-B2A0-E614258D6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94" y="1870483"/>
            <a:ext cx="1265168" cy="52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5780" y="116632"/>
            <a:ext cx="11305256" cy="576064"/>
          </a:xfrm>
        </p:spPr>
        <p:txBody>
          <a:bodyPr rtlCol="0" anchor="t"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Realization:</a:t>
            </a:r>
            <a:br>
              <a:rPr lang="ru-RU" dirty="0"/>
            </a:br>
            <a:br>
              <a:rPr lang="en-US" dirty="0"/>
            </a:br>
            <a:endParaRPr lang="ru-RU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9DE39E-164C-4266-BBED-503C8C36AB5B}"/>
              </a:ext>
            </a:extLst>
          </p:cNvPr>
          <p:cNvSpPr txBox="1"/>
          <p:nvPr/>
        </p:nvSpPr>
        <p:spPr>
          <a:xfrm>
            <a:off x="0" y="800021"/>
            <a:ext cx="2178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Testing and Building:</a:t>
            </a:r>
            <a:endParaRPr lang="ru-RU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969FE97-5AA8-4407-95A8-AFCA0C6E0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86" y="1276679"/>
            <a:ext cx="10054852" cy="539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D99D7A-A383-4EE0-8DAB-726E564B86A1}"/>
              </a:ext>
            </a:extLst>
          </p:cNvPr>
          <p:cNvSpPr txBox="1"/>
          <p:nvPr/>
        </p:nvSpPr>
        <p:spPr>
          <a:xfrm>
            <a:off x="0" y="161849"/>
            <a:ext cx="7487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Creating  of the Docker Image and pushing to </a:t>
            </a:r>
            <a:r>
              <a:rPr lang="en-US" sz="2400" dirty="0" err="1"/>
              <a:t>DockerHub</a:t>
            </a:r>
            <a:r>
              <a:rPr lang="en-US" sz="2400" dirty="0"/>
              <a:t>:</a:t>
            </a:r>
            <a:endParaRPr lang="ru-RU" sz="24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464C89B-177F-4E80-A6D4-B451AFB57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87" y="836712"/>
            <a:ext cx="10922449" cy="585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A89C3C-E283-4C50-8C71-24EC3AB5BAC6}"/>
              </a:ext>
            </a:extLst>
          </p:cNvPr>
          <p:cNvSpPr txBox="1"/>
          <p:nvPr/>
        </p:nvSpPr>
        <p:spPr>
          <a:xfrm>
            <a:off x="0" y="0"/>
            <a:ext cx="4536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Building instances with Terraform:</a:t>
            </a: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85B87B-16FD-4FF1-B90F-25A97A3DB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34" y="549360"/>
            <a:ext cx="11408155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2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FD3B94-7C13-4DDF-A5ED-C6151EE0CC2A}"/>
              </a:ext>
            </a:extLst>
          </p:cNvPr>
          <p:cNvSpPr txBox="1"/>
          <p:nvPr/>
        </p:nvSpPr>
        <p:spPr>
          <a:xfrm>
            <a:off x="117748" y="44624"/>
            <a:ext cx="4635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Configuring instances with Ansible:</a:t>
            </a: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3BCC9B-1681-41F2-BC0B-DF3DB41B4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35" y="506288"/>
            <a:ext cx="11408154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2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Синий цифровой тоннель (16 x 9)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896_TF02895261" id="{ABF0F1CE-B0A9-4065-8E0A-DC0CE673693C}" vid="{4E944862-72B0-426B-A7C2-2EA47C0E298E}"/>
    </a:ext>
  </a:extLst>
</a:theme>
</file>

<file path=ppt/theme/theme2.xml><?xml version="1.0" encoding="utf-8"?>
<a:theme xmlns:a="http://schemas.openxmlformats.org/drawingml/2006/main" name="Тема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0E41224-0370-4595-877C-23316CD80004}">
  <ds:schemaRefs>
    <ds:schemaRef ds:uri="http://schemas.microsoft.com/office/infopath/2007/PartnerControls"/>
    <ds:schemaRef ds:uri="http://purl.org/dc/dcmitype/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4873beb7-5857-4685-be1f-d57550cc96cc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Бизнес-презентация с синим цифровым туннелем (широкоэкранный формат)</Template>
  <TotalTime>0</TotalTime>
  <Words>322</Words>
  <Application>Microsoft Office PowerPoint</Application>
  <PresentationFormat>Произвольный</PresentationFormat>
  <Paragraphs>72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Arial</vt:lpstr>
      <vt:lpstr>Calibri</vt:lpstr>
      <vt:lpstr>Corbel</vt:lpstr>
      <vt:lpstr>Maven Pro</vt:lpstr>
      <vt:lpstr>Times New Roman</vt:lpstr>
      <vt:lpstr>Синий цифровой тоннель (16 x 9)</vt:lpstr>
      <vt:lpstr>Final project: CI/CD pipeline Spring Petclinic</vt:lpstr>
      <vt:lpstr>Let me to tell some facts about myself:</vt:lpstr>
      <vt:lpstr>Презентация PowerPoint</vt:lpstr>
      <vt:lpstr>Selected technology stack:</vt:lpstr>
      <vt:lpstr>Scheme of my project:</vt:lpstr>
      <vt:lpstr>Realization: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Live demonstration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2022-06-18T22:08:16Z</dcterms:created>
  <dcterms:modified xsi:type="dcterms:W3CDTF">2022-06-22T10:22:35Z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